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Shape 2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8.png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9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6.tif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4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21.png" descr="image2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1"/>
          <p:cNvGrpSpPr/>
          <p:nvPr/>
        </p:nvGrpSpPr>
        <p:grpSpPr>
          <a:xfrm>
            <a:off x="9692406" y="-66041"/>
            <a:ext cx="2489385" cy="990878"/>
            <a:chOff x="0" y="0"/>
            <a:chExt cx="2489384" cy="990877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9" y="64433"/>
              <a:ext cx="2471536" cy="926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CustomShape 2"/>
            <p:cNvSpPr txBox="1"/>
            <p:nvPr/>
          </p:nvSpPr>
          <p:spPr>
            <a:xfrm>
              <a:off x="-1" y="0"/>
              <a:ext cx="1787630" cy="394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5290" tIns="55290" rIns="55290" bIns="55290" numCol="1" anchor="t">
              <a:spAutoFit/>
            </a:bodyPr>
            <a:lstStyle>
              <a:lvl1pPr defTabSz="1107121">
                <a:spcBef>
                  <a:spcPts val="0"/>
                </a:spcBef>
                <a:defRPr b="1" i="1" spc="-1" sz="2000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247" name="Line 4"/>
          <p:cNvSpPr/>
          <p:nvPr/>
        </p:nvSpPr>
        <p:spPr>
          <a:xfrm>
            <a:off x="225081" y="1027146"/>
            <a:ext cx="10736398" cy="436"/>
          </a:xfrm>
          <a:prstGeom prst="line">
            <a:avLst/>
          </a:prstGeom>
          <a:ln w="635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1107121">
              <a:spcBef>
                <a:spcPts val="0"/>
              </a:spcBef>
              <a:defRPr sz="2000"/>
            </a:pPr>
          </a:p>
        </p:txBody>
      </p:sp>
      <p:grpSp>
        <p:nvGrpSpPr>
          <p:cNvPr id="250" name="Group 6"/>
          <p:cNvGrpSpPr/>
          <p:nvPr/>
        </p:nvGrpSpPr>
        <p:grpSpPr>
          <a:xfrm>
            <a:off x="10504351" y="6359863"/>
            <a:ext cx="1448877" cy="408804"/>
            <a:chOff x="0" y="0"/>
            <a:chExt cx="1448876" cy="408802"/>
          </a:xfrm>
        </p:grpSpPr>
        <p:pic>
          <p:nvPicPr>
            <p:cNvPr id="24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70057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5794" y="0"/>
              <a:ext cx="1013083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23" t="0" r="39211" b="0"/>
          <a:stretch>
            <a:fillRect/>
          </a:stretch>
        </p:blipFill>
        <p:spPr>
          <a:xfrm>
            <a:off x="10149533" y="1130326"/>
            <a:ext cx="2055333" cy="510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665" y="2498225"/>
            <a:ext cx="9144290" cy="341496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CustomShape 8"/>
          <p:cNvSpPr/>
          <p:nvPr/>
        </p:nvSpPr>
        <p:spPr>
          <a:xfrm>
            <a:off x="10337608" y="6285417"/>
            <a:ext cx="1782362" cy="55813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defTabSz="1107121">
              <a:spcBef>
                <a:spcPts val="0"/>
              </a:spcBef>
              <a:defRPr sz="2000"/>
            </a:pPr>
          </a:p>
        </p:txBody>
      </p:sp>
      <p:sp>
        <p:nvSpPr>
          <p:cNvPr id="254" name="Line 9"/>
          <p:cNvSpPr/>
          <p:nvPr/>
        </p:nvSpPr>
        <p:spPr>
          <a:xfrm>
            <a:off x="225081" y="1027146"/>
            <a:ext cx="10736398" cy="436"/>
          </a:xfrm>
          <a:prstGeom prst="line">
            <a:avLst/>
          </a:prstGeom>
          <a:ln w="635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1107121">
              <a:spcBef>
                <a:spcPts val="0"/>
              </a:spcBef>
              <a:defRPr sz="2000"/>
            </a:pPr>
          </a:p>
        </p:txBody>
      </p:sp>
      <p:grpSp>
        <p:nvGrpSpPr>
          <p:cNvPr id="257" name="Group 13"/>
          <p:cNvGrpSpPr/>
          <p:nvPr/>
        </p:nvGrpSpPr>
        <p:grpSpPr>
          <a:xfrm>
            <a:off x="10504351" y="6359863"/>
            <a:ext cx="1448877" cy="408804"/>
            <a:chOff x="0" y="0"/>
            <a:chExt cx="1448876" cy="408802"/>
          </a:xfrm>
        </p:grpSpPr>
        <p:pic>
          <p:nvPicPr>
            <p:cNvPr id="255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70057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5794" y="0"/>
              <a:ext cx="1013083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0" name="Group 14"/>
          <p:cNvGrpSpPr/>
          <p:nvPr/>
        </p:nvGrpSpPr>
        <p:grpSpPr>
          <a:xfrm>
            <a:off x="9692406" y="-66041"/>
            <a:ext cx="2489385" cy="990878"/>
            <a:chOff x="0" y="0"/>
            <a:chExt cx="2489384" cy="990877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9" y="64433"/>
              <a:ext cx="2471536" cy="926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CustomShape 15"/>
            <p:cNvSpPr txBox="1"/>
            <p:nvPr/>
          </p:nvSpPr>
          <p:spPr>
            <a:xfrm>
              <a:off x="-1" y="0"/>
              <a:ext cx="1787630" cy="394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5290" tIns="55290" rIns="55290" bIns="55290" numCol="1" anchor="t">
              <a:spAutoFit/>
            </a:bodyPr>
            <a:lstStyle>
              <a:lvl1pPr defTabSz="1107121">
                <a:spcBef>
                  <a:spcPts val="0"/>
                </a:spcBef>
                <a:defRPr b="1" i="1" spc="-1" sz="2000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23" t="0" r="39211" b="0"/>
          <a:stretch>
            <a:fillRect/>
          </a:stretch>
        </p:blipFill>
        <p:spPr>
          <a:xfrm>
            <a:off x="10149533" y="1130326"/>
            <a:ext cx="2055333" cy="510284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CustomShape 16"/>
          <p:cNvSpPr txBox="1"/>
          <p:nvPr/>
        </p:nvSpPr>
        <p:spPr>
          <a:xfrm>
            <a:off x="452338" y="6582767"/>
            <a:ext cx="3498850" cy="30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419" tIns="54419" rIns="54419" bIns="54419">
            <a:spAutoFit/>
          </a:bodyPr>
          <a:lstStyle>
            <a:lvl1pPr defTabSz="1107121">
              <a:spcBef>
                <a:spcPts val="0"/>
              </a:spcBef>
              <a:defRPr i="1" spc="-1" sz="1400"/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130607" y="179066"/>
            <a:ext cx="10979765" cy="72226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1107121">
              <a:defRPr b="0"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5886661" y="6352890"/>
            <a:ext cx="2841838" cy="368301"/>
          </a:xfrm>
          <a:prstGeom prst="rect">
            <a:avLst/>
          </a:prstGeom>
        </p:spPr>
        <p:txBody>
          <a:bodyPr anchor="t"/>
          <a:lstStyle>
            <a:lvl1pPr algn="r" defTabSz="1107121">
              <a:spcBef>
                <a:spcPts val="0"/>
              </a:spcBef>
              <a:defRPr b="0" spc="-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0366" y="43940"/>
            <a:ext cx="1217567" cy="656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3308" t="5638" r="49620" b="0"/>
          <a:stretch>
            <a:fillRect/>
          </a:stretch>
        </p:blipFill>
        <p:spPr>
          <a:xfrm>
            <a:off x="9155264" y="713006"/>
            <a:ext cx="1500682" cy="5533477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9270839" y="6282179"/>
            <a:ext cx="1336620" cy="55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2A85D1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41493" tIns="41493" rIns="41493" bIns="41493" anchor="ctr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74" name="Line"/>
          <p:cNvSpPr/>
          <p:nvPr/>
        </p:nvSpPr>
        <p:spPr>
          <a:xfrm>
            <a:off x="1688813" y="1023622"/>
            <a:ext cx="8049795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spcBef>
                <a:spcPts val="0"/>
              </a:spcBef>
              <a:defRPr i="1"/>
            </a:pP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1617587" y="175450"/>
            <a:ext cx="8232759" cy="72271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829875">
              <a:lnSpc>
                <a:spcPct val="90000"/>
              </a:lnSpc>
              <a:defRPr b="0" i="1" sz="3800"/>
            </a:lvl1pPr>
          </a:lstStyle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idx="1"/>
          </p:nvPr>
        </p:nvSpPr>
        <p:spPr>
          <a:xfrm>
            <a:off x="1667576" y="1307600"/>
            <a:ext cx="8132782" cy="506224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00025" indent="-200025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1pPr>
            <a:lvl2pPr marL="685800" indent="-228600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2pPr>
            <a:lvl3pPr marL="1181100" indent="-266700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3pPr>
            <a:lvl4pPr marL="1691639" indent="-320039" defTabSz="829875">
              <a:lnSpc>
                <a:spcPct val="90000"/>
              </a:lnSpc>
              <a:spcBef>
                <a:spcPts val="900"/>
              </a:spcBef>
              <a:buSzPct val="75000"/>
              <a:buFont typeface="Helvetica Neue"/>
              <a:buChar char="-"/>
              <a:defRPr i="1" sz="2800"/>
            </a:lvl4pPr>
            <a:lvl5pPr marL="2148839" indent="-320039" defTabSz="829875">
              <a:lnSpc>
                <a:spcPct val="90000"/>
              </a:lnSpc>
              <a:spcBef>
                <a:spcPts val="900"/>
              </a:spcBef>
              <a:buSzPct val="45000"/>
              <a:buFont typeface="Helvetica Neue"/>
              <a:buChar char="l"/>
              <a:defRPr i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1581648" y="6544836"/>
            <a:ext cx="320402" cy="303634"/>
          </a:xfrm>
          <a:prstGeom prst="rect">
            <a:avLst/>
          </a:prstGeom>
        </p:spPr>
        <p:txBody>
          <a:bodyPr lIns="40840" tIns="40840" rIns="40840" bIns="40840" anchor="t"/>
          <a:lstStyle>
            <a:lvl1pPr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81" name="Group"/>
          <p:cNvGrpSpPr/>
          <p:nvPr/>
        </p:nvGrpSpPr>
        <p:grpSpPr>
          <a:xfrm>
            <a:off x="9395812" y="6356991"/>
            <a:ext cx="1086675" cy="408908"/>
            <a:chOff x="0" y="0"/>
            <a:chExt cx="1086674" cy="408906"/>
          </a:xfrm>
        </p:grpSpPr>
        <p:pic>
          <p:nvPicPr>
            <p:cNvPr id="279" name="image2.png" descr="image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7607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image3.tif" descr="image3.t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6746" y="0"/>
              <a:ext cx="759929" cy="4089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2" name="ESS DMSC McStas school Feb 2019 – P Willendrup"/>
          <p:cNvSpPr txBox="1"/>
          <p:nvPr/>
        </p:nvSpPr>
        <p:spPr>
          <a:xfrm>
            <a:off x="1863307" y="6579844"/>
            <a:ext cx="3082669" cy="218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 sz="1000"/>
            </a:lvl1pPr>
          </a:lstStyle>
          <a:p>
            <a:pPr/>
            <a:r>
              <a:t>ESS DMSC McStas school Feb 2019 – P Willendrup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image21.png" descr="image21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image21.png" descr="image2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21.png" descr="image21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21.png" descr="image21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4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.jpeg"/><Relationship Id="rId6" Type="http://schemas.openxmlformats.org/officeDocument/2006/relationships/image" Target="../media/image8.tif"/><Relationship Id="rId7" Type="http://schemas.openxmlformats.org/officeDocument/2006/relationships/image" Target="../media/image1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alistic Laue camera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600"/>
            </a:pPr>
            <a:r>
              <a:t>Realistic Laue cameras</a:t>
            </a:r>
          </a:p>
          <a:p>
            <a:pPr>
              <a:defRPr b="0" i="1" sz="3300"/>
            </a:pPr>
            <a:r>
              <a:t>- using advanced McStas keywords and a look at polycrystal-samples</a:t>
            </a:r>
          </a:p>
        </p:txBody>
      </p:sp>
      <p:sp>
        <p:nvSpPr>
          <p:cNvPr id="292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1" name="Group 3"/>
          <p:cNvGrpSpPr/>
          <p:nvPr/>
        </p:nvGrpSpPr>
        <p:grpSpPr>
          <a:xfrm>
            <a:off x="7921375" y="1104976"/>
            <a:ext cx="984416" cy="1027217"/>
            <a:chOff x="0" y="0"/>
            <a:chExt cx="984415" cy="1027216"/>
          </a:xfrm>
        </p:grpSpPr>
        <p:grpSp>
          <p:nvGrpSpPr>
            <p:cNvPr id="299" name="Group 4"/>
            <p:cNvGrpSpPr/>
            <p:nvPr/>
          </p:nvGrpSpPr>
          <p:grpSpPr>
            <a:xfrm>
              <a:off x="-1" y="0"/>
              <a:ext cx="984417" cy="848173"/>
              <a:chOff x="0" y="0"/>
              <a:chExt cx="984415" cy="848172"/>
            </a:xfrm>
          </p:grpSpPr>
          <p:pic>
            <p:nvPicPr>
              <p:cNvPr id="294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59979" y="623386"/>
                <a:ext cx="222499" cy="2126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508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5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416" cy="577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508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6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582" y="679909"/>
                <a:ext cx="277062" cy="101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508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97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410" y="611951"/>
                <a:ext cx="173817" cy="236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8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1951"/>
                <a:ext cx="162383" cy="23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00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436" y="823667"/>
              <a:ext cx="378346" cy="203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512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4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516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7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8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9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522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526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7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8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9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Problem: McStas Single_crystal.comp “slow” for large unit cell diffrac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533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5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5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537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Algorithm improvement: Use incoming neutrons more efficiently - scatter each one on all possible ref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540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2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578" y="100689"/>
            <a:ext cx="2654631" cy="16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8" name="COMPONENT Mono1 = Monochromator_curved(...)…"/>
          <p:cNvSpPr txBox="1"/>
          <p:nvPr/>
        </p:nvSpPr>
        <p:spPr>
          <a:xfrm>
            <a:off x="1579385" y="1927715"/>
            <a:ext cx="9312375" cy="3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Enrich component behaviour using EXTEND:</a:t>
            </a:r>
          </a:p>
          <a:p>
            <a:pPr marL="326659" indent="-154733" defTabSz="868680"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COMPONENT Mono1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-LMM) RELATIVE Cradle ROTATED (0,A1/2,0)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EXTEND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1; 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  <a:p>
            <a:pPr marL="0" indent="0" defTabSz="868680">
              <a:buSzTx/>
              <a:buNone/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...</a:t>
            </a:r>
          </a:p>
          <a:p>
            <a:pPr marL="0" indent="0" defTabSz="868680">
              <a:buSzTx/>
              <a:buNone/>
              <a:defRPr sz="1520"/>
            </a:pPr>
            <a:r>
              <a:t>COMPONENT Mono2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0) RELATIVE Cradle ROTATED (0,A2/2,0)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2 ;}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</p:txBody>
      </p:sp>
      <p:pic>
        <p:nvPicPr>
          <p:cNvPr id="551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428" y="95066"/>
            <a:ext cx="3003196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557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560" name="Syntax:…"/>
          <p:cNvSpPr txBox="1"/>
          <p:nvPr>
            <p:ph type="body" idx="1"/>
          </p:nvPr>
        </p:nvSpPr>
        <p:spPr>
          <a:xfrm>
            <a:off x="1774800" y="1706399"/>
            <a:ext cx="7617780" cy="4545579"/>
          </a:xfrm>
          <a:prstGeom prst="rect">
            <a:avLst/>
          </a:prstGeom>
        </p:spPr>
        <p:txBody>
          <a:bodyPr/>
          <a:lstStyle/>
          <a:p>
            <a:pPr marL="267843" indent="-86868">
              <a:defRPr sz="1700"/>
            </a:pPr>
            <a:r>
              <a:t>Syntax: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Mine = Yours(blah, blah)</a:t>
            </a:r>
          </a:p>
          <a:p>
            <a:pPr marL="0" indent="0">
              <a:buSzTx/>
              <a:buNone/>
              <a:defRPr sz="1700"/>
            </a:pPr>
            <a:r>
              <a:t>WHEN (c-expression) AT (....)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Mon = PSD_monitor(...)</a:t>
            </a:r>
          </a:p>
          <a:p>
            <a:pPr marL="0" indent="0">
              <a:buSzTx/>
              <a:buNone/>
              <a:defRPr sz="1700"/>
            </a:pPr>
            <a:r>
              <a:t>WHEN (myvar==1) AT (0,0,0) RELATIVE Sample</a:t>
            </a:r>
          </a:p>
        </p:txBody>
      </p:sp>
      <p:pic>
        <p:nvPicPr>
          <p:cNvPr id="561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831" y="15887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566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569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5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1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704" y="3702221"/>
            <a:ext cx="3164017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575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576" name="Slide Number"/>
          <p:cNvSpPr txBox="1"/>
          <p:nvPr>
            <p:ph type="sldNum" sz="quarter" idx="2"/>
          </p:nvPr>
        </p:nvSpPr>
        <p:spPr>
          <a:xfrm>
            <a:off x="1126773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Van Halen..."/>
          <p:cNvSpPr txBox="1"/>
          <p:nvPr/>
        </p:nvSpPr>
        <p:spPr>
          <a:xfrm>
            <a:off x="5724188" y="5214850"/>
            <a:ext cx="138338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algn="r" defTabSz="829875">
              <a:spcBef>
                <a:spcPts val="0"/>
              </a:spcBef>
              <a:buClr>
                <a:srgbClr val="000000"/>
              </a:buClr>
              <a:defRPr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579" name="BEWARE - This IS a GOTO!"/>
          <p:cNvSpPr txBox="1"/>
          <p:nvPr/>
        </p:nvSpPr>
        <p:spPr>
          <a:xfrm>
            <a:off x="2092190" y="1949313"/>
            <a:ext cx="6027393" cy="622800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algn="r" defTabSz="829875">
              <a:spcBef>
                <a:spcPts val="0"/>
              </a:spcBef>
              <a:buClr>
                <a:srgbClr val="000000"/>
              </a:buClr>
              <a:defRPr b="1" i="1" sz="36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582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583" name="Slide Number"/>
          <p:cNvSpPr txBox="1"/>
          <p:nvPr>
            <p:ph type="sldNum" sz="quarter" idx="2"/>
          </p:nvPr>
        </p:nvSpPr>
        <p:spPr>
          <a:xfrm>
            <a:off x="1126773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829875">
              <a:spcBef>
                <a:spcPts val="0"/>
              </a:spcBef>
              <a:defRPr b="0" i="1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4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Van Halen..."/>
          <p:cNvSpPr txBox="1"/>
          <p:nvPr/>
        </p:nvSpPr>
        <p:spPr>
          <a:xfrm>
            <a:off x="5724188" y="5214850"/>
            <a:ext cx="138338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algn="r" defTabSz="829875">
              <a:spcBef>
                <a:spcPts val="0"/>
              </a:spcBef>
              <a:buClr>
                <a:srgbClr val="000000"/>
              </a:buClr>
              <a:defRPr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586" name="BEWARE - This IS a GOTO!"/>
          <p:cNvSpPr txBox="1"/>
          <p:nvPr/>
        </p:nvSpPr>
        <p:spPr>
          <a:xfrm>
            <a:off x="2092190" y="1949313"/>
            <a:ext cx="6027393" cy="622800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algn="r" defTabSz="829875">
              <a:spcBef>
                <a:spcPts val="0"/>
              </a:spcBef>
              <a:buClr>
                <a:srgbClr val="000000"/>
              </a:buClr>
              <a:defRPr b="1" i="1" sz="36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587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09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TextShape 2"/>
          <p:cNvSpPr txBox="1"/>
          <p:nvPr/>
        </p:nvSpPr>
        <p:spPr>
          <a:xfrm>
            <a:off x="1759727" y="1745247"/>
            <a:ext cx="9255376" cy="386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Polycrystals - how to describe them?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Combining a powder sample with a Single Crystal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3"/>
              </a:buBlip>
              <a:defRPr i="1" spc="0" sz="2600"/>
            </a:pPr>
            <a:r>
              <a:t>Tricking the Single_crystal…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A reminder of the GROUP and SPLIT keywords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The dangerous JUMP keyword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A at look at the TOPAZ and SENJU instruments</a:t>
            </a:r>
          </a:p>
          <a:p>
            <a:pPr>
              <a:spcBef>
                <a:spcPts val="800"/>
              </a:spcBef>
              <a:defRPr i="1" spc="0" sz="2600"/>
            </a:pPr>
          </a:p>
        </p:txBody>
      </p:sp>
      <p:sp>
        <p:nvSpPr>
          <p:cNvPr id="305" name="TextShape 3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7" y="4662995"/>
            <a:ext cx="2278270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591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5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3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6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321468">
              <a:spcBef>
                <a:spcPts val="0"/>
              </a:spcBef>
              <a:defRPr sz="8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TextShape 1"/>
          <p:cNvSpPr txBox="1"/>
          <p:nvPr/>
        </p:nvSpPr>
        <p:spPr>
          <a:xfrm>
            <a:off x="1727892" y="791966"/>
            <a:ext cx="10979765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07121">
              <a:spcBef>
                <a:spcPts val="0"/>
              </a:spcBef>
              <a:defRPr spc="-1" sz="3800"/>
            </a:lvl1pPr>
          </a:lstStyle>
          <a:p>
            <a:pPr/>
            <a:r>
              <a:t>TOPAZ and SENJU</a:t>
            </a:r>
          </a:p>
        </p:txBody>
      </p:sp>
      <p:sp>
        <p:nvSpPr>
          <p:cNvPr id="600" name="TextShape 2"/>
          <p:cNvSpPr txBox="1"/>
          <p:nvPr/>
        </p:nvSpPr>
        <p:spPr>
          <a:xfrm>
            <a:off x="1607189" y="1622726"/>
            <a:ext cx="8964922" cy="344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419" tIns="54419" rIns="54419" bIns="54419">
            <a:spAutoFit/>
          </a:bodyPr>
          <a:lstStyle/>
          <a:p>
            <a:pPr defTabSz="1107121">
              <a:spcBef>
                <a:spcPts val="0"/>
              </a:spcBef>
              <a:defRPr spc="-1" sz="2500"/>
            </a:pPr>
            <a:r>
              <a:t>Take a look at a couple of  “real” instrument simulations of Laue Cameras: </a:t>
            </a:r>
          </a:p>
          <a:p>
            <a:pPr defTabSz="1107121">
              <a:spcBef>
                <a:spcPts val="0"/>
              </a:spcBef>
              <a:defRPr spc="-1" sz="2500"/>
            </a:pPr>
          </a:p>
          <a:p>
            <a:pPr defTabSz="1107121">
              <a:spcBef>
                <a:spcPts val="0"/>
              </a:spcBef>
              <a:defRPr spc="-1" sz="2500"/>
            </a:pPr>
            <a:r>
              <a:rPr spc="-1" sz="1900"/>
              <a:t>they both resides in GitHub under today / 3_Laue_diffractometers_TOPAZ\&amp;SENJU/</a:t>
            </a:r>
            <a:br>
              <a:rPr spc="-1" sz="1900"/>
            </a:br>
            <a:endParaRPr spc="-1" sz="1900"/>
          </a:p>
          <a:p>
            <a:pPr defTabSz="1107121">
              <a:spcBef>
                <a:spcPts val="0"/>
              </a:spcBef>
              <a:defRPr spc="-1" sz="1900"/>
            </a:pPr>
            <a:r>
              <a:t>1. SNS TOPAZ</a:t>
            </a:r>
          </a:p>
          <a:p>
            <a:pPr defTabSz="1107121">
              <a:spcBef>
                <a:spcPts val="0"/>
              </a:spcBef>
              <a:defRPr spc="-1" sz="1900"/>
            </a:pPr>
            <a:r>
              <a:t>2. J.PARC SENJU (aka. BL18)</a:t>
            </a:r>
          </a:p>
          <a:p>
            <a:pPr defTabSz="1107121">
              <a:spcBef>
                <a:spcPts val="0"/>
              </a:spcBef>
              <a:defRPr spc="-1" sz="1900"/>
            </a:pPr>
            <a:r>
              <a:t>	Here you need to also copy a datafile for the J-PARC source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“source_BL18.txt”</a:t>
            </a:r>
          </a:p>
        </p:txBody>
      </p:sp>
      <p:grpSp>
        <p:nvGrpSpPr>
          <p:cNvPr id="603" name="CustomShape 3"/>
          <p:cNvGrpSpPr/>
          <p:nvPr/>
        </p:nvGrpSpPr>
        <p:grpSpPr>
          <a:xfrm rot="1050518">
            <a:off x="6814264" y="3339982"/>
            <a:ext cx="5141847" cy="3955020"/>
            <a:chOff x="0" y="0"/>
            <a:chExt cx="5141846" cy="3955018"/>
          </a:xfrm>
        </p:grpSpPr>
        <p:sp>
          <p:nvSpPr>
            <p:cNvPr id="601" name="Rectangle"/>
            <p:cNvSpPr/>
            <p:nvPr/>
          </p:nvSpPr>
          <p:spPr>
            <a:xfrm rot="19673401">
              <a:off x="-19248" y="1268308"/>
              <a:ext cx="5180343" cy="1418402"/>
            </a:xfrm>
            <a:prstGeom prst="rect">
              <a:avLst/>
            </a:prstGeom>
            <a:solidFill>
              <a:srgbClr val="FF4000"/>
            </a:solidFill>
            <a:ln w="3175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07121">
                <a:spcBef>
                  <a:spcPts val="0"/>
                </a:spcBef>
                <a:defRPr spc="-1" sz="1400"/>
              </a:pPr>
            </a:p>
          </p:txBody>
        </p:sp>
        <p:sp>
          <p:nvSpPr>
            <p:cNvPr id="602" name="Surgeon General’s Warning: There are lots of COMPONENTS here"/>
            <p:cNvSpPr txBox="1"/>
            <p:nvPr/>
          </p:nvSpPr>
          <p:spPr>
            <a:xfrm rot="19673401">
              <a:off x="911558" y="1681789"/>
              <a:ext cx="3318730" cy="59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419" tIns="54419" rIns="54419" bIns="54419" numCol="1" anchor="ctr">
              <a:spAutoFit/>
            </a:bodyPr>
            <a:lstStyle/>
            <a:p>
              <a:pPr algn="ctr" defTabSz="1107121">
                <a:spcBef>
                  <a:spcPts val="0"/>
                </a:spcBef>
                <a:defRPr spc="-1" sz="1400"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t>Surgeon General’s Warning:</a:t>
              </a:r>
              <a:br/>
              <a:r>
                <a:t>There are lots of COMPONENTS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309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3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26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Powder SX combination</a:t>
            </a:r>
          </a:p>
        </p:txBody>
      </p:sp>
      <p:grpSp>
        <p:nvGrpSpPr>
          <p:cNvPr id="335" name="CustomShape 2"/>
          <p:cNvGrpSpPr/>
          <p:nvPr/>
        </p:nvGrpSpPr>
        <p:grpSpPr>
          <a:xfrm>
            <a:off x="5918565" y="1908713"/>
            <a:ext cx="1505227" cy="995852"/>
            <a:chOff x="0" y="0"/>
            <a:chExt cx="1505225" cy="995850"/>
          </a:xfrm>
        </p:grpSpPr>
        <p:sp>
          <p:nvSpPr>
            <p:cNvPr id="333" name="Rectangle"/>
            <p:cNvSpPr/>
            <p:nvPr/>
          </p:nvSpPr>
          <p:spPr>
            <a:xfrm>
              <a:off x="0" y="-1"/>
              <a:ext cx="1411116" cy="995852"/>
            </a:xfrm>
            <a:prstGeom prst="rect">
              <a:avLst/>
            </a:prstGeom>
            <a:solidFill>
              <a:srgbClr val="729FC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/>
              </a:pPr>
            </a:p>
          </p:txBody>
        </p:sp>
        <p:sp>
          <p:nvSpPr>
            <p:cNvPr id="334" name="Powder"/>
            <p:cNvSpPr txBox="1"/>
            <p:nvPr/>
          </p:nvSpPr>
          <p:spPr>
            <a:xfrm>
              <a:off x="705557" y="497925"/>
              <a:ext cx="799669" cy="320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9335" tIns="49335" rIns="49335" bIns="49335" numCol="1" anchor="t">
              <a:spAutoFit/>
            </a:bodyPr>
            <a:lstStyle>
              <a:lvl1pPr>
                <a:defRPr spc="0"/>
              </a:lvl1pPr>
            </a:lstStyle>
            <a:p>
              <a:pPr/>
              <a:r>
                <a:t>Powder</a:t>
              </a:r>
            </a:p>
          </p:txBody>
        </p:sp>
      </p:grpSp>
      <p:grpSp>
        <p:nvGrpSpPr>
          <p:cNvPr id="338" name="CustomShape 3"/>
          <p:cNvGrpSpPr/>
          <p:nvPr/>
        </p:nvGrpSpPr>
        <p:grpSpPr>
          <a:xfrm>
            <a:off x="5918565" y="2904564"/>
            <a:ext cx="2068878" cy="995852"/>
            <a:chOff x="0" y="0"/>
            <a:chExt cx="2068877" cy="995850"/>
          </a:xfrm>
        </p:grpSpPr>
        <p:sp>
          <p:nvSpPr>
            <p:cNvPr id="336" name="Rectangle"/>
            <p:cNvSpPr/>
            <p:nvPr/>
          </p:nvSpPr>
          <p:spPr>
            <a:xfrm>
              <a:off x="0" y="-1"/>
              <a:ext cx="1411116" cy="995852"/>
            </a:xfrm>
            <a:prstGeom prst="rect">
              <a:avLst/>
            </a:prstGeom>
            <a:solidFill>
              <a:srgbClr val="FF6D6D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/>
              </a:pPr>
            </a:p>
          </p:txBody>
        </p:sp>
        <p:sp>
          <p:nvSpPr>
            <p:cNvPr id="337" name="Single Crystal"/>
            <p:cNvSpPr txBox="1"/>
            <p:nvPr/>
          </p:nvSpPr>
          <p:spPr>
            <a:xfrm>
              <a:off x="705557" y="497925"/>
              <a:ext cx="1363321" cy="320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9335" tIns="49335" rIns="49335" bIns="49335" numCol="1" anchor="t">
              <a:spAutoFit/>
            </a:bodyPr>
            <a:lstStyle>
              <a:lvl1pPr>
                <a:defRPr spc="0"/>
              </a:lvl1pPr>
            </a:lstStyle>
            <a:p>
              <a:pPr/>
              <a:r>
                <a:t>Single Crystal</a:t>
              </a:r>
            </a:p>
          </p:txBody>
        </p:sp>
      </p:grpSp>
      <p:sp>
        <p:nvSpPr>
          <p:cNvPr id="339" name="TextShape 4"/>
          <p:cNvSpPr txBox="1"/>
          <p:nvPr/>
        </p:nvSpPr>
        <p:spPr>
          <a:xfrm>
            <a:off x="1851521" y="1244813"/>
            <a:ext cx="3735094" cy="65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Use a </a:t>
            </a:r>
            <a:r>
              <a:rPr b="1">
                <a:solidFill>
                  <a:srgbClr val="800080"/>
                </a:solidFill>
              </a:rPr>
              <a:t>GROUP</a:t>
            </a:r>
            <a:r>
              <a:rPr b="1"/>
              <a:t>!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… but also allow reentry – How?</a:t>
            </a:r>
          </a:p>
        </p:txBody>
      </p:sp>
      <p:sp>
        <p:nvSpPr>
          <p:cNvPr id="340" name="Line 5"/>
          <p:cNvSpPr/>
          <p:nvPr/>
        </p:nvSpPr>
        <p:spPr>
          <a:xfrm flipV="1">
            <a:off x="3594586" y="3651452"/>
            <a:ext cx="2822232" cy="248964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Line 6"/>
          <p:cNvSpPr/>
          <p:nvPr/>
        </p:nvSpPr>
        <p:spPr>
          <a:xfrm flipV="1">
            <a:off x="6416490" y="2489626"/>
            <a:ext cx="663902" cy="1161827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2" name="Line 7"/>
          <p:cNvSpPr/>
          <p:nvPr/>
        </p:nvSpPr>
        <p:spPr>
          <a:xfrm>
            <a:off x="7080718" y="2489626"/>
            <a:ext cx="165976" cy="663902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Line 8"/>
          <p:cNvSpPr/>
          <p:nvPr/>
        </p:nvSpPr>
        <p:spPr>
          <a:xfrm>
            <a:off x="7246693" y="3153527"/>
            <a:ext cx="1411116" cy="912863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CustomShape 9"/>
          <p:cNvSpPr/>
          <p:nvPr/>
        </p:nvSpPr>
        <p:spPr>
          <a:xfrm>
            <a:off x="6333503" y="3568465"/>
            <a:ext cx="165976" cy="16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FF860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5" name="CustomShape 10"/>
          <p:cNvSpPr/>
          <p:nvPr/>
        </p:nvSpPr>
        <p:spPr>
          <a:xfrm>
            <a:off x="6997403" y="2406639"/>
            <a:ext cx="165977" cy="16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FF860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6" name="CustomShape 11"/>
          <p:cNvSpPr/>
          <p:nvPr/>
        </p:nvSpPr>
        <p:spPr>
          <a:xfrm>
            <a:off x="7163705" y="3070539"/>
            <a:ext cx="165976" cy="16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FF860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47" name="TextShape 12"/>
          <p:cNvSpPr txBox="1"/>
          <p:nvPr/>
        </p:nvSpPr>
        <p:spPr>
          <a:xfrm>
            <a:off x="1934508" y="1908713"/>
            <a:ext cx="3984058" cy="7452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a1 = Arm()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(0,0,0)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sample_pos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EXTEND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%{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sample_scatter=0;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%}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pow = PowderN( … 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(0,h/2,0)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a1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GROUP </a:t>
            </a:r>
            <a:r>
              <a:rPr>
                <a:solidFill>
                  <a:srgbClr val="000000"/>
                </a:solidFill>
              </a:rPr>
              <a:t>sample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EXTEND 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%{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if(</a:t>
            </a:r>
            <a:r>
              <a:rPr>
                <a:solidFill>
                  <a:srgbClr val="800080"/>
                </a:solidFill>
              </a:rPr>
              <a:t>SCATTERED</a:t>
            </a:r>
            <a:r>
              <a:t>) sample_scatter=1;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%}</a:t>
            </a:r>
          </a:p>
          <a:p>
            <a:pPr>
              <a:defRPr spc="0" sz="1200"/>
            </a:pP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sx = Single_crystal( …)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(0,-h/2,0)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a1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GROUP </a:t>
            </a:r>
            <a:r>
              <a:rPr>
                <a:solidFill>
                  <a:srgbClr val="000000"/>
                </a:solidFill>
              </a:rPr>
              <a:t>sample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EXTEND 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%{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if(</a:t>
            </a:r>
            <a:r>
              <a:rPr>
                <a:solidFill>
                  <a:srgbClr val="800080"/>
                </a:solidFill>
              </a:rPr>
              <a:t>SCATTERED</a:t>
            </a:r>
            <a:r>
              <a:t>) sample_scatter=1;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%}</a:t>
            </a:r>
          </a:p>
          <a:p>
            <a:pPr>
              <a:defRPr spc="0" sz="1200"/>
            </a:pP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a2 = Arm()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a1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WHEN </a:t>
            </a:r>
            <a:r>
              <a:rPr>
                <a:solidFill>
                  <a:srgbClr val="000000"/>
                </a:solidFill>
              </a:rPr>
              <a:t>(scatter)</a:t>
            </a:r>
            <a:r>
              <a:t> JUMP </a:t>
            </a:r>
            <a:r>
              <a:rPr>
                <a:solidFill>
                  <a:srgbClr val="000000"/>
                </a:solidFill>
              </a:rPr>
              <a:t>a1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CustomShape 1"/>
          <p:cNvSpPr/>
          <p:nvPr/>
        </p:nvSpPr>
        <p:spPr>
          <a:xfrm>
            <a:off x="3283873" y="3397916"/>
            <a:ext cx="1829975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1" name="TextShape 2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Extending that idea</a:t>
            </a:r>
          </a:p>
        </p:txBody>
      </p:sp>
      <p:sp>
        <p:nvSpPr>
          <p:cNvPr id="352" name="TextShape 3"/>
          <p:cNvSpPr txBox="1"/>
          <p:nvPr/>
        </p:nvSpPr>
        <p:spPr>
          <a:xfrm>
            <a:off x="2100483" y="1410788"/>
            <a:ext cx="5229198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 polycrystal as many Single crystals</a:t>
            </a:r>
          </a:p>
        </p:txBody>
      </p:sp>
      <p:sp>
        <p:nvSpPr>
          <p:cNvPr id="353" name="TextShape 4"/>
          <p:cNvSpPr txBox="1"/>
          <p:nvPr/>
        </p:nvSpPr>
        <p:spPr>
          <a:xfrm rot="21092999">
            <a:off x="3132683" y="1703501"/>
            <a:ext cx="5229198" cy="66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The idea: Cheat a single Single_crystal into believing it is many...</a:t>
            </a:r>
          </a:p>
        </p:txBody>
      </p:sp>
      <p:sp>
        <p:nvSpPr>
          <p:cNvPr id="354" name="Line 5"/>
          <p:cNvSpPr/>
          <p:nvPr/>
        </p:nvSpPr>
        <p:spPr>
          <a:xfrm>
            <a:off x="3545578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5" name="Line 6"/>
          <p:cNvSpPr/>
          <p:nvPr/>
        </p:nvSpPr>
        <p:spPr>
          <a:xfrm>
            <a:off x="3741612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6" name="Line 7"/>
          <p:cNvSpPr/>
          <p:nvPr/>
        </p:nvSpPr>
        <p:spPr>
          <a:xfrm>
            <a:off x="3937645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Line 8"/>
          <p:cNvSpPr/>
          <p:nvPr/>
        </p:nvSpPr>
        <p:spPr>
          <a:xfrm>
            <a:off x="4133679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Line 9"/>
          <p:cNvSpPr/>
          <p:nvPr/>
        </p:nvSpPr>
        <p:spPr>
          <a:xfrm>
            <a:off x="4329712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Line 10"/>
          <p:cNvSpPr/>
          <p:nvPr/>
        </p:nvSpPr>
        <p:spPr>
          <a:xfrm>
            <a:off x="4525746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Line 11"/>
          <p:cNvSpPr/>
          <p:nvPr/>
        </p:nvSpPr>
        <p:spPr>
          <a:xfrm>
            <a:off x="4721779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Line 12"/>
          <p:cNvSpPr/>
          <p:nvPr/>
        </p:nvSpPr>
        <p:spPr>
          <a:xfrm>
            <a:off x="4917813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Line 13"/>
          <p:cNvSpPr/>
          <p:nvPr/>
        </p:nvSpPr>
        <p:spPr>
          <a:xfrm flipH="1">
            <a:off x="3362613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Line 14"/>
          <p:cNvSpPr/>
          <p:nvPr/>
        </p:nvSpPr>
        <p:spPr>
          <a:xfrm flipH="1">
            <a:off x="3356079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Line 15"/>
          <p:cNvSpPr/>
          <p:nvPr/>
        </p:nvSpPr>
        <p:spPr>
          <a:xfrm flipH="1">
            <a:off x="3369148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Line 16"/>
          <p:cNvSpPr/>
          <p:nvPr/>
        </p:nvSpPr>
        <p:spPr>
          <a:xfrm flipH="1">
            <a:off x="3362613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6" name="Line 17"/>
          <p:cNvSpPr/>
          <p:nvPr/>
        </p:nvSpPr>
        <p:spPr>
          <a:xfrm flipH="1">
            <a:off x="3356079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7" name="Line 18"/>
          <p:cNvSpPr/>
          <p:nvPr/>
        </p:nvSpPr>
        <p:spPr>
          <a:xfrm flipH="1">
            <a:off x="3349544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Line 19"/>
          <p:cNvSpPr/>
          <p:nvPr/>
        </p:nvSpPr>
        <p:spPr>
          <a:xfrm flipH="1">
            <a:off x="3362613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Line 20"/>
          <p:cNvSpPr/>
          <p:nvPr/>
        </p:nvSpPr>
        <p:spPr>
          <a:xfrm flipH="1">
            <a:off x="3356079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Line 21"/>
          <p:cNvSpPr/>
          <p:nvPr/>
        </p:nvSpPr>
        <p:spPr>
          <a:xfrm flipH="1">
            <a:off x="3362613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Line 22"/>
          <p:cNvSpPr/>
          <p:nvPr/>
        </p:nvSpPr>
        <p:spPr>
          <a:xfrm>
            <a:off x="1911638" y="4182050"/>
            <a:ext cx="1372563" cy="65346"/>
          </a:xfrm>
          <a:prstGeom prst="line">
            <a:avLst/>
          </a:prstGeom>
          <a:ln w="3175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CustomShape 23"/>
          <p:cNvSpPr/>
          <p:nvPr/>
        </p:nvSpPr>
        <p:spPr>
          <a:xfrm>
            <a:off x="2499739" y="4116705"/>
            <a:ext cx="196034" cy="196035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5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6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7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8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1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2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3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4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5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6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7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3" name="Line 20"/>
          <p:cNvSpPr/>
          <p:nvPr/>
        </p:nvSpPr>
        <p:spPr>
          <a:xfrm>
            <a:off x="2761117" y="4312739"/>
            <a:ext cx="1372563" cy="65345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4" name="CustomShape 21"/>
          <p:cNvSpPr/>
          <p:nvPr/>
        </p:nvSpPr>
        <p:spPr>
          <a:xfrm>
            <a:off x="3349544" y="4247395"/>
            <a:ext cx="196035" cy="196034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5" name="CustomShape 22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6" name="Line 23"/>
          <p:cNvSpPr/>
          <p:nvPr/>
        </p:nvSpPr>
        <p:spPr>
          <a:xfrm>
            <a:off x="1911638" y="3789982"/>
            <a:ext cx="1372563" cy="65346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7" name="CustomShape 24"/>
          <p:cNvSpPr/>
          <p:nvPr/>
        </p:nvSpPr>
        <p:spPr>
          <a:xfrm>
            <a:off x="2499739" y="3724638"/>
            <a:ext cx="196034" cy="196035"/>
          </a:xfrm>
          <a:prstGeom prst="ellipse">
            <a:avLst/>
          </a:prstGeom>
          <a:solidFill>
            <a:srgbClr val="729FCF">
              <a:alpha val="50000"/>
            </a:srgbClr>
          </a:solidFill>
          <a:ln w="3175">
            <a:solidFill>
              <a:srgbClr val="3465A4"/>
            </a:solidFill>
            <a:prstDash val="sysDash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98" name="TextShape 25"/>
          <p:cNvSpPr txBox="1"/>
          <p:nvPr/>
        </p:nvSpPr>
        <p:spPr>
          <a:xfrm>
            <a:off x="2303705" y="2809815"/>
            <a:ext cx="2287386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399" name="CustomShape 26"/>
          <p:cNvSpPr/>
          <p:nvPr/>
        </p:nvSpPr>
        <p:spPr>
          <a:xfrm>
            <a:off x="3362613" y="3685431"/>
            <a:ext cx="189500" cy="196035"/>
          </a:xfrm>
          <a:prstGeom prst="rect">
            <a:avLst/>
          </a:prstGeom>
          <a:solidFill>
            <a:srgbClr val="FFA6A6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2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Single_crystal as polycrystal</a:t>
            </a:r>
          </a:p>
        </p:txBody>
      </p:sp>
      <p:sp>
        <p:nvSpPr>
          <p:cNvPr id="403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4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5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6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7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8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9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3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4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5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7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8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9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0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1" name="Line 20"/>
          <p:cNvSpPr/>
          <p:nvPr/>
        </p:nvSpPr>
        <p:spPr>
          <a:xfrm>
            <a:off x="2761117" y="4312739"/>
            <a:ext cx="1372563" cy="65345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2" name="CustomShape 21"/>
          <p:cNvSpPr/>
          <p:nvPr/>
        </p:nvSpPr>
        <p:spPr>
          <a:xfrm>
            <a:off x="3349544" y="4247395"/>
            <a:ext cx="196035" cy="196034"/>
          </a:xfrm>
          <a:prstGeom prst="ellipse">
            <a:avLst/>
          </a:prstGeom>
          <a:solidFill>
            <a:srgbClr val="729FCF">
              <a:alpha val="47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3" name="CustomShape 22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4" name="Line 23"/>
          <p:cNvSpPr/>
          <p:nvPr/>
        </p:nvSpPr>
        <p:spPr>
          <a:xfrm>
            <a:off x="1911638" y="3789982"/>
            <a:ext cx="1372563" cy="65346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5" name="CustomShape 24"/>
          <p:cNvSpPr/>
          <p:nvPr/>
        </p:nvSpPr>
        <p:spPr>
          <a:xfrm>
            <a:off x="2499739" y="3724638"/>
            <a:ext cx="196034" cy="196035"/>
          </a:xfrm>
          <a:prstGeom prst="ellipse">
            <a:avLst/>
          </a:prstGeom>
          <a:solidFill>
            <a:srgbClr val="729FCF">
              <a:alpha val="50000"/>
            </a:srgbClr>
          </a:solidFill>
          <a:ln w="3175">
            <a:solidFill>
              <a:srgbClr val="3465A4"/>
            </a:solidFill>
            <a:prstDash val="sysDash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6" name="TextShape 25"/>
          <p:cNvSpPr txBox="1"/>
          <p:nvPr/>
        </p:nvSpPr>
        <p:spPr>
          <a:xfrm>
            <a:off x="1584588" y="5305323"/>
            <a:ext cx="2287387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427" name="CustomShape 26"/>
          <p:cNvSpPr/>
          <p:nvPr/>
        </p:nvSpPr>
        <p:spPr>
          <a:xfrm>
            <a:off x="6617098" y="2417747"/>
            <a:ext cx="1764630" cy="1698959"/>
          </a:xfrm>
          <a:prstGeom prst="rect">
            <a:avLst/>
          </a:prstGeom>
          <a:solidFill>
            <a:srgbClr val="BF0041">
              <a:alpha val="50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8" name="Line 27"/>
          <p:cNvSpPr/>
          <p:nvPr/>
        </p:nvSpPr>
        <p:spPr>
          <a:xfrm>
            <a:off x="5571585" y="3267226"/>
            <a:ext cx="1699286" cy="32672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Line 28"/>
          <p:cNvSpPr/>
          <p:nvPr/>
        </p:nvSpPr>
        <p:spPr>
          <a:xfrm flipH="1">
            <a:off x="7270870" y="3071193"/>
            <a:ext cx="522757" cy="522757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30" name="Line 29"/>
          <p:cNvSpPr/>
          <p:nvPr/>
        </p:nvSpPr>
        <p:spPr>
          <a:xfrm>
            <a:off x="6682443" y="2025680"/>
            <a:ext cx="1045840" cy="1045514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31" name="CustomShape 30"/>
          <p:cNvSpPr/>
          <p:nvPr/>
        </p:nvSpPr>
        <p:spPr>
          <a:xfrm>
            <a:off x="7140181" y="3463260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2" name="CustomShape 31"/>
          <p:cNvSpPr/>
          <p:nvPr/>
        </p:nvSpPr>
        <p:spPr>
          <a:xfrm>
            <a:off x="7662937" y="2940504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3" name="Line 32"/>
          <p:cNvSpPr/>
          <p:nvPr/>
        </p:nvSpPr>
        <p:spPr>
          <a:xfrm flipH="1" flipV="1">
            <a:off x="3362613" y="3202535"/>
            <a:ext cx="860589" cy="1070998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34" name="CustomShape 33"/>
          <p:cNvSpPr/>
          <p:nvPr/>
        </p:nvSpPr>
        <p:spPr>
          <a:xfrm rot="13709400">
            <a:off x="3694564" y="3639691"/>
            <a:ext cx="196034" cy="196034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5" name="TextShape 34"/>
          <p:cNvSpPr txBox="1"/>
          <p:nvPr/>
        </p:nvSpPr>
        <p:spPr>
          <a:xfrm>
            <a:off x="6289722" y="4770151"/>
            <a:ext cx="2511191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Scattering events happen</a:t>
            </a:r>
            <a:br/>
            <a:r>
              <a:t>in the crystal</a:t>
            </a:r>
            <a:br/>
            <a:r>
              <a:t>neutron exits.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Single_crystal as polycrystal</a:t>
            </a:r>
          </a:p>
        </p:txBody>
      </p:sp>
      <p:sp>
        <p:nvSpPr>
          <p:cNvPr id="439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0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5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6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8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9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0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1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2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3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4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5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7" name="Line 20"/>
          <p:cNvSpPr/>
          <p:nvPr/>
        </p:nvSpPr>
        <p:spPr>
          <a:xfrm>
            <a:off x="2761117" y="4312739"/>
            <a:ext cx="1372563" cy="65345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8" name="CustomShape 21"/>
          <p:cNvSpPr/>
          <p:nvPr/>
        </p:nvSpPr>
        <p:spPr>
          <a:xfrm>
            <a:off x="3349544" y="4247395"/>
            <a:ext cx="196035" cy="196034"/>
          </a:xfrm>
          <a:prstGeom prst="ellipse">
            <a:avLst/>
          </a:prstGeom>
          <a:solidFill>
            <a:srgbClr val="729FCF">
              <a:alpha val="55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9" name="CustomShape 22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0" name="Line 23"/>
          <p:cNvSpPr/>
          <p:nvPr/>
        </p:nvSpPr>
        <p:spPr>
          <a:xfrm>
            <a:off x="1911638" y="3789982"/>
            <a:ext cx="1372563" cy="65346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CustomShape 24"/>
          <p:cNvSpPr/>
          <p:nvPr/>
        </p:nvSpPr>
        <p:spPr>
          <a:xfrm>
            <a:off x="2499739" y="3724638"/>
            <a:ext cx="196034" cy="196035"/>
          </a:xfrm>
          <a:prstGeom prst="ellipse">
            <a:avLst/>
          </a:prstGeom>
          <a:solidFill>
            <a:srgbClr val="729FCF">
              <a:alpha val="50000"/>
            </a:srgbClr>
          </a:solidFill>
          <a:ln w="3175">
            <a:solidFill>
              <a:srgbClr val="3465A4"/>
            </a:solidFill>
            <a:prstDash val="sysDash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2" name="TextShape 25"/>
          <p:cNvSpPr txBox="1"/>
          <p:nvPr/>
        </p:nvSpPr>
        <p:spPr>
          <a:xfrm>
            <a:off x="1584588" y="5305323"/>
            <a:ext cx="2287387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463" name="CustomShape 26"/>
          <p:cNvSpPr/>
          <p:nvPr/>
        </p:nvSpPr>
        <p:spPr>
          <a:xfrm>
            <a:off x="6617098" y="2417747"/>
            <a:ext cx="1764630" cy="1698959"/>
          </a:xfrm>
          <a:prstGeom prst="rect">
            <a:avLst/>
          </a:prstGeom>
          <a:solidFill>
            <a:srgbClr val="BF0041">
              <a:alpha val="50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4" name="Line 27"/>
          <p:cNvSpPr/>
          <p:nvPr/>
        </p:nvSpPr>
        <p:spPr>
          <a:xfrm>
            <a:off x="5571585" y="3267226"/>
            <a:ext cx="1699286" cy="32672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5" name="Line 28"/>
          <p:cNvSpPr/>
          <p:nvPr/>
        </p:nvSpPr>
        <p:spPr>
          <a:xfrm flipH="1">
            <a:off x="7270870" y="3071193"/>
            <a:ext cx="522757" cy="522757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Line 29"/>
          <p:cNvSpPr/>
          <p:nvPr/>
        </p:nvSpPr>
        <p:spPr>
          <a:xfrm>
            <a:off x="6682443" y="2025680"/>
            <a:ext cx="1045840" cy="1045514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7" name="CustomShape 30"/>
          <p:cNvSpPr/>
          <p:nvPr/>
        </p:nvSpPr>
        <p:spPr>
          <a:xfrm>
            <a:off x="7140181" y="3463260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8" name="CustomShape 31"/>
          <p:cNvSpPr/>
          <p:nvPr/>
        </p:nvSpPr>
        <p:spPr>
          <a:xfrm>
            <a:off x="7662937" y="2940504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9" name="Line 32"/>
          <p:cNvSpPr/>
          <p:nvPr/>
        </p:nvSpPr>
        <p:spPr>
          <a:xfrm flipH="1" flipV="1">
            <a:off x="3362613" y="3202535"/>
            <a:ext cx="860589" cy="1070998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70" name="CustomShape 33"/>
          <p:cNvSpPr/>
          <p:nvPr/>
        </p:nvSpPr>
        <p:spPr>
          <a:xfrm rot="13709400">
            <a:off x="3694564" y="3639691"/>
            <a:ext cx="196034" cy="196034"/>
          </a:xfrm>
          <a:prstGeom prst="ellipse">
            <a:avLst/>
          </a:prstGeom>
          <a:solidFill>
            <a:srgbClr val="729FCF">
              <a:alpha val="55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1" name="TextShape 34"/>
          <p:cNvSpPr txBox="1"/>
          <p:nvPr/>
        </p:nvSpPr>
        <p:spPr>
          <a:xfrm>
            <a:off x="6289722" y="4770151"/>
            <a:ext cx="2511191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Scattering events happen</a:t>
            </a:r>
            <a:br/>
            <a:r>
              <a:t>in the crystal</a:t>
            </a:r>
            <a:br/>
            <a:r>
              <a:t>neutron exits.</a:t>
            </a:r>
          </a:p>
        </p:txBody>
      </p:sp>
      <p:sp>
        <p:nvSpPr>
          <p:cNvPr id="472" name="TextShape 35"/>
          <p:cNvSpPr txBox="1"/>
          <p:nvPr/>
        </p:nvSpPr>
        <p:spPr>
          <a:xfrm>
            <a:off x="3218529" y="2287058"/>
            <a:ext cx="2287386" cy="53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inverse  translation</a:t>
            </a:r>
          </a:p>
        </p:txBody>
      </p:sp>
      <p:sp>
        <p:nvSpPr>
          <p:cNvPr id="473" name="Line 36"/>
          <p:cNvSpPr/>
          <p:nvPr/>
        </p:nvSpPr>
        <p:spPr>
          <a:xfrm flipH="1" flipV="1">
            <a:off x="2565083" y="2613781"/>
            <a:ext cx="860589" cy="1070998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74" name="CustomShape 37"/>
          <p:cNvSpPr/>
          <p:nvPr/>
        </p:nvSpPr>
        <p:spPr>
          <a:xfrm rot="13709400">
            <a:off x="2897033" y="3050936"/>
            <a:ext cx="196035" cy="196035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7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Single_crystal as polycrystal</a:t>
            </a:r>
          </a:p>
        </p:txBody>
      </p:sp>
      <p:sp>
        <p:nvSpPr>
          <p:cNvPr id="478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9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1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2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3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5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6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7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8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9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0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1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2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3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4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5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6" name="CustomShape 20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7" name="TextShape 21"/>
          <p:cNvSpPr txBox="1"/>
          <p:nvPr/>
        </p:nvSpPr>
        <p:spPr>
          <a:xfrm>
            <a:off x="1584588" y="5305323"/>
            <a:ext cx="2287387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498" name="CustomShape 22"/>
          <p:cNvSpPr/>
          <p:nvPr/>
        </p:nvSpPr>
        <p:spPr>
          <a:xfrm>
            <a:off x="6617098" y="2417747"/>
            <a:ext cx="1764630" cy="1698959"/>
          </a:xfrm>
          <a:prstGeom prst="rect">
            <a:avLst/>
          </a:prstGeom>
          <a:solidFill>
            <a:srgbClr val="BF0041">
              <a:alpha val="50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9" name="Line 23"/>
          <p:cNvSpPr/>
          <p:nvPr/>
        </p:nvSpPr>
        <p:spPr>
          <a:xfrm>
            <a:off x="5571585" y="3267226"/>
            <a:ext cx="1699286" cy="32672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0" name="Line 24"/>
          <p:cNvSpPr/>
          <p:nvPr/>
        </p:nvSpPr>
        <p:spPr>
          <a:xfrm flipH="1">
            <a:off x="7270870" y="3071193"/>
            <a:ext cx="522757" cy="522757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1" name="Line 25"/>
          <p:cNvSpPr/>
          <p:nvPr/>
        </p:nvSpPr>
        <p:spPr>
          <a:xfrm>
            <a:off x="6682443" y="2025680"/>
            <a:ext cx="1045840" cy="1045514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2" name="CustomShape 26"/>
          <p:cNvSpPr/>
          <p:nvPr/>
        </p:nvSpPr>
        <p:spPr>
          <a:xfrm>
            <a:off x="7140181" y="3463260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3" name="CustomShape 27"/>
          <p:cNvSpPr/>
          <p:nvPr/>
        </p:nvSpPr>
        <p:spPr>
          <a:xfrm>
            <a:off x="7662937" y="2940504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4" name="TextShape 28"/>
          <p:cNvSpPr txBox="1"/>
          <p:nvPr/>
        </p:nvSpPr>
        <p:spPr>
          <a:xfrm>
            <a:off x="6289722" y="4770151"/>
            <a:ext cx="2511191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Scattering events happen</a:t>
            </a:r>
            <a:br/>
            <a:r>
              <a:t>in the crystal</a:t>
            </a:r>
            <a:br/>
            <a:r>
              <a:t>neutron exits.</a:t>
            </a:r>
          </a:p>
        </p:txBody>
      </p:sp>
      <p:sp>
        <p:nvSpPr>
          <p:cNvPr id="505" name="TextShape 29"/>
          <p:cNvSpPr txBox="1"/>
          <p:nvPr/>
        </p:nvSpPr>
        <p:spPr>
          <a:xfrm>
            <a:off x="3218529" y="2287058"/>
            <a:ext cx="2287386" cy="53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inverse  translation</a:t>
            </a:r>
          </a:p>
        </p:txBody>
      </p:sp>
      <p:sp>
        <p:nvSpPr>
          <p:cNvPr id="506" name="Line 30"/>
          <p:cNvSpPr/>
          <p:nvPr/>
        </p:nvSpPr>
        <p:spPr>
          <a:xfrm flipH="1" flipV="1">
            <a:off x="3425671" y="3684778"/>
            <a:ext cx="860588" cy="1070998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7" name="CustomShape 31"/>
          <p:cNvSpPr/>
          <p:nvPr/>
        </p:nvSpPr>
        <p:spPr>
          <a:xfrm rot="13709400">
            <a:off x="3716127" y="4076192"/>
            <a:ext cx="196035" cy="196034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8" name="CustomShape 32"/>
          <p:cNvSpPr/>
          <p:nvPr/>
        </p:nvSpPr>
        <p:spPr>
          <a:xfrm>
            <a:off x="3369148" y="3489398"/>
            <a:ext cx="182965" cy="195381"/>
          </a:xfrm>
          <a:prstGeom prst="rect">
            <a:avLst/>
          </a:prstGeom>
          <a:solidFill>
            <a:srgbClr val="FFA6A6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09" name="TextShape 33"/>
          <p:cNvSpPr txBox="1"/>
          <p:nvPr/>
        </p:nvSpPr>
        <p:spPr>
          <a:xfrm>
            <a:off x="1911638" y="3005848"/>
            <a:ext cx="1349365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Neutron may</a:t>
            </a:r>
            <a:br/>
            <a:r>
              <a:t>enter a new </a:t>
            </a:r>
            <a:br/>
            <a:r>
              <a:t>subcrystal...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